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0" r:id="rId2"/>
    <p:sldId id="281" r:id="rId3"/>
    <p:sldId id="285" r:id="rId4"/>
    <p:sldId id="283" r:id="rId5"/>
    <p:sldId id="284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300" r:id="rId15"/>
    <p:sldId id="301" r:id="rId16"/>
    <p:sldId id="302" r:id="rId17"/>
    <p:sldId id="297" r:id="rId18"/>
    <p:sldId id="268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5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83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656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87550"/>
            <a:ext cx="6457950" cy="1349375"/>
            <a:chOff x="-92237" y="2105678"/>
            <a:chExt cx="6457950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第十九章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生活用电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家庭电路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5"/>
          <p:cNvSpPr txBox="1"/>
          <p:nvPr/>
        </p:nvSpPr>
        <p:spPr>
          <a:xfrm>
            <a:off x="608965" y="780415"/>
            <a:ext cx="820928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</a:rPr>
              <a:t>）使用方法</a:t>
            </a:r>
            <a:r>
              <a:rPr lang="en-US" altLang="x-none" sz="2800" b="1">
                <a:latin typeface="宋体" panose="02010600030101010101" pitchFamily="2" charset="-122"/>
              </a:rPr>
              <a:t>:</a:t>
            </a:r>
          </a:p>
          <a:p>
            <a:r>
              <a:rPr lang="zh-CN" altLang="en-US" sz="2800" b="1" dirty="0">
                <a:latin typeface="宋体" panose="02010600030101010101" pitchFamily="2" charset="-122"/>
              </a:rPr>
              <a:t>    用手接触笔尾的金属体、笔尖金属体接触被测电路。若氖管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发光</a:t>
            </a:r>
            <a:r>
              <a:rPr lang="zh-CN" altLang="en-US" sz="2800" b="1" dirty="0">
                <a:latin typeface="宋体" panose="02010600030101010101" pitchFamily="2" charset="-122"/>
              </a:rPr>
              <a:t>，则接触的是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火线</a:t>
            </a:r>
            <a:r>
              <a:rPr lang="zh-CN" altLang="en-US" sz="2800" b="1" dirty="0">
                <a:latin typeface="宋体" panose="02010600030101010101" pitchFamily="2" charset="-122"/>
              </a:rPr>
              <a:t>，否则为零线。</a:t>
            </a:r>
            <a:endParaRPr lang="en-US" altLang="x-none" sz="2800" b="1">
              <a:latin typeface="宋体" panose="02010600030101010101" pitchFamily="2" charset="-122"/>
            </a:endParaRPr>
          </a:p>
        </p:txBody>
      </p:sp>
      <p:pic>
        <p:nvPicPr>
          <p:cNvPr id="30723" name="Picture 2" descr="E:\01商乐\05区工作\04课题组\做ppt\19章 生活用电\图\19-1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3695" y="2658110"/>
            <a:ext cx="2741295" cy="349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矩形 2"/>
          <p:cNvSpPr/>
          <p:nvPr/>
        </p:nvSpPr>
        <p:spPr>
          <a:xfrm>
            <a:off x="608965" y="5682615"/>
            <a:ext cx="446405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试电笔的正确使用！</a:t>
            </a:r>
          </a:p>
        </p:txBody>
      </p:sp>
      <p:pic>
        <p:nvPicPr>
          <p:cNvPr id="30725" name="图片 30724" descr="13-1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765" y="2693035"/>
            <a:ext cx="3241675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13-18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770" y="2286635"/>
            <a:ext cx="3209925" cy="3348355"/>
          </a:xfrm>
          <a:prstGeom prst="rect">
            <a:avLst/>
          </a:prstGeom>
          <a:noFill/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9699" name="图片 296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025" y="2286635"/>
            <a:ext cx="3293745" cy="3348355"/>
          </a:xfrm>
          <a:prstGeom prst="rect">
            <a:avLst/>
          </a:prstGeom>
          <a:noFill/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9700" name="矩形 2"/>
          <p:cNvSpPr/>
          <p:nvPr/>
        </p:nvSpPr>
        <p:spPr>
          <a:xfrm>
            <a:off x="1160145" y="902335"/>
            <a:ext cx="367220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错误的使用方法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/>
          <p:nvPr/>
        </p:nvSpPr>
        <p:spPr>
          <a:xfrm>
            <a:off x="721360" y="1271270"/>
            <a:ext cx="590423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</a:rPr>
              <a:t>．用电器与零线、火线的连接</a:t>
            </a:r>
          </a:p>
        </p:txBody>
      </p:sp>
      <p:sp>
        <p:nvSpPr>
          <p:cNvPr id="28675" name="Text Box 4"/>
          <p:cNvSpPr txBox="1"/>
          <p:nvPr/>
        </p:nvSpPr>
        <p:spPr>
          <a:xfrm>
            <a:off x="-269240" y="2218055"/>
            <a:ext cx="788543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</a:rPr>
              <a:t>）各用电器（插座）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</a:rPr>
              <a:t>并联</a:t>
            </a:r>
            <a:r>
              <a:rPr lang="zh-CN" altLang="en-US" sz="2800" b="1" dirty="0">
                <a:latin typeface="黑体" panose="02010609060101010101" pitchFamily="49" charset="-122"/>
              </a:rPr>
              <a:t>在电路中。</a:t>
            </a:r>
          </a:p>
        </p:txBody>
      </p:sp>
      <p:sp>
        <p:nvSpPr>
          <p:cNvPr id="28676" name="Text Box 5"/>
          <p:cNvSpPr txBox="1"/>
          <p:nvPr/>
        </p:nvSpPr>
        <p:spPr>
          <a:xfrm>
            <a:off x="481330" y="3284220"/>
            <a:ext cx="532130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</a:rPr>
              <a:t>（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</a:rPr>
              <a:t>控制用电器的开关要连接在火线和用电器之间。</a:t>
            </a:r>
          </a:p>
        </p:txBody>
      </p:sp>
      <p:pic>
        <p:nvPicPr>
          <p:cNvPr id="28677" name="图片 28676"/>
          <p:cNvPicPr>
            <a:picLocks noChangeAspect="1"/>
          </p:cNvPicPr>
          <p:nvPr/>
        </p:nvPicPr>
        <p:blipFill>
          <a:blip r:embed="rId3"/>
          <a:srcRect b="4193"/>
          <a:stretch>
            <a:fillRect/>
          </a:stretch>
        </p:blipFill>
        <p:spPr>
          <a:xfrm>
            <a:off x="7202170" y="1010920"/>
            <a:ext cx="4519295" cy="54178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6"/>
          <p:cNvSpPr txBox="1"/>
          <p:nvPr/>
        </p:nvSpPr>
        <p:spPr>
          <a:xfrm>
            <a:off x="427990" y="1513205"/>
            <a:ext cx="363537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</a:rPr>
              <a:t>．三线插头</a:t>
            </a:r>
          </a:p>
        </p:txBody>
      </p:sp>
      <p:pic>
        <p:nvPicPr>
          <p:cNvPr id="27652" name="Picture 2" descr="E:\01商乐\05区工作\04课题组\做ppt\19章 生活用电\图\19-1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525" y="2129155"/>
            <a:ext cx="5427345" cy="4771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3" descr="E:\01商乐\05区工作\04课题组\做ppt\19章 生活用电\图\三孔插座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145" y="3160395"/>
            <a:ext cx="2921000" cy="3249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4" descr="E:\01商乐\05区工作\04课题组\做ppt\19章 生活用电\图\三孔插销座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7125" y="1003935"/>
            <a:ext cx="2700020" cy="186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矩形 6"/>
          <p:cNvSpPr/>
          <p:nvPr/>
        </p:nvSpPr>
        <p:spPr>
          <a:xfrm>
            <a:off x="7132955" y="5906135"/>
            <a:ext cx="120650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</a:rPr>
              <a:t>三孔插座</a:t>
            </a:r>
            <a:endParaRPr lang="zh-CN" altLang="en-US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7656" name="矩形 7"/>
          <p:cNvSpPr/>
          <p:nvPr/>
        </p:nvSpPr>
        <p:spPr>
          <a:xfrm>
            <a:off x="7132955" y="2468880"/>
            <a:ext cx="120650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</a:rPr>
              <a:t>三脚插头</a:t>
            </a:r>
            <a:endParaRPr lang="zh-CN" altLang="en-US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7657" name="矩形 4"/>
          <p:cNvSpPr/>
          <p:nvPr/>
        </p:nvSpPr>
        <p:spPr>
          <a:xfrm>
            <a:off x="427990" y="655955"/>
            <a:ext cx="508952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三、三线插头和漏电保护器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6625"/>
          <p:cNvGrpSpPr/>
          <p:nvPr/>
        </p:nvGrpSpPr>
        <p:grpSpPr>
          <a:xfrm>
            <a:off x="3319780" y="4442460"/>
            <a:ext cx="4613275" cy="1949450"/>
            <a:chOff x="0" y="0"/>
            <a:chExt cx="2906" cy="1228"/>
          </a:xfrm>
        </p:grpSpPr>
        <p:pic>
          <p:nvPicPr>
            <p:cNvPr id="26627" name="Picture 26" descr="2003524151358单相连体二、三极插座"/>
            <p:cNvPicPr>
              <a:picLocks noChangeAspect="1"/>
            </p:cNvPicPr>
            <p:nvPr/>
          </p:nvPicPr>
          <p:blipFill>
            <a:blip r:embed="rId2"/>
            <a:srcRect l="17465" t="40810" r="15041"/>
            <a:stretch>
              <a:fillRect/>
            </a:stretch>
          </p:blipFill>
          <p:spPr>
            <a:xfrm>
              <a:off x="1644" y="0"/>
              <a:ext cx="1151" cy="9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28" name="Picture 28" descr="2003524151358单相连体二、三极插座"/>
            <p:cNvPicPr>
              <a:picLocks noChangeAspect="1"/>
            </p:cNvPicPr>
            <p:nvPr/>
          </p:nvPicPr>
          <p:blipFill>
            <a:blip r:embed="rId2"/>
            <a:srcRect l="17465" r="17520" b="59190"/>
            <a:stretch>
              <a:fillRect/>
            </a:stretch>
          </p:blipFill>
          <p:spPr>
            <a:xfrm>
              <a:off x="0" y="46"/>
              <a:ext cx="118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9" name="Text Box 35"/>
            <p:cNvSpPr txBox="1"/>
            <p:nvPr/>
          </p:nvSpPr>
          <p:spPr>
            <a:xfrm>
              <a:off x="87" y="978"/>
              <a:ext cx="117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2"/>
                  </a:solidFill>
                  <a:latin typeface="黑体" panose="02010609060101010101" pitchFamily="49" charset="-122"/>
                </a:rPr>
                <a:t>两孔插座</a:t>
              </a:r>
            </a:p>
          </p:txBody>
        </p:sp>
        <p:sp>
          <p:nvSpPr>
            <p:cNvPr id="26630" name="Text Box 36"/>
            <p:cNvSpPr txBox="1"/>
            <p:nvPr/>
          </p:nvSpPr>
          <p:spPr>
            <a:xfrm>
              <a:off x="1727" y="976"/>
              <a:ext cx="117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2"/>
                  </a:solidFill>
                  <a:latin typeface="黑体" panose="02010609060101010101" pitchFamily="49" charset="-122"/>
                </a:rPr>
                <a:t>三孔插座</a:t>
              </a:r>
            </a:p>
          </p:txBody>
        </p:sp>
      </p:grpSp>
      <p:sp>
        <p:nvSpPr>
          <p:cNvPr id="26631" name="Line 6"/>
          <p:cNvSpPr/>
          <p:nvPr/>
        </p:nvSpPr>
        <p:spPr>
          <a:xfrm>
            <a:off x="3278505" y="2670810"/>
            <a:ext cx="493204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2" name="Text Box 7"/>
          <p:cNvSpPr txBox="1"/>
          <p:nvPr/>
        </p:nvSpPr>
        <p:spPr>
          <a:xfrm>
            <a:off x="8188325" y="2364740"/>
            <a:ext cx="895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火线</a:t>
            </a:r>
          </a:p>
        </p:txBody>
      </p:sp>
      <p:sp>
        <p:nvSpPr>
          <p:cNvPr id="26633" name="Text Box 8"/>
          <p:cNvSpPr txBox="1"/>
          <p:nvPr/>
        </p:nvSpPr>
        <p:spPr>
          <a:xfrm>
            <a:off x="8169275" y="3085465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零线</a:t>
            </a:r>
          </a:p>
        </p:txBody>
      </p:sp>
      <p:sp>
        <p:nvSpPr>
          <p:cNvPr id="26634" name="Line 9"/>
          <p:cNvSpPr/>
          <p:nvPr/>
        </p:nvSpPr>
        <p:spPr>
          <a:xfrm>
            <a:off x="3278505" y="3375660"/>
            <a:ext cx="4938395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5" name="Text Box 10"/>
          <p:cNvSpPr txBox="1"/>
          <p:nvPr/>
        </p:nvSpPr>
        <p:spPr>
          <a:xfrm>
            <a:off x="8169275" y="3733165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990000"/>
                </a:solidFill>
                <a:latin typeface="Arial" panose="020B0604020202020204" pitchFamily="34" charset="0"/>
              </a:rPr>
              <a:t>接地</a:t>
            </a:r>
          </a:p>
        </p:txBody>
      </p:sp>
      <p:sp>
        <p:nvSpPr>
          <p:cNvPr id="26636" name="Line 11"/>
          <p:cNvSpPr/>
          <p:nvPr/>
        </p:nvSpPr>
        <p:spPr>
          <a:xfrm>
            <a:off x="3278505" y="4044315"/>
            <a:ext cx="4932045" cy="0"/>
          </a:xfrm>
          <a:prstGeom prst="line">
            <a:avLst/>
          </a:prstGeom>
          <a:ln w="2540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7" name="Line 13"/>
          <p:cNvSpPr/>
          <p:nvPr/>
        </p:nvSpPr>
        <p:spPr>
          <a:xfrm>
            <a:off x="6818630" y="4041140"/>
            <a:ext cx="0" cy="647700"/>
          </a:xfrm>
          <a:prstGeom prst="line">
            <a:avLst/>
          </a:prstGeom>
          <a:ln w="254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6638" name="组合 26637"/>
          <p:cNvGrpSpPr/>
          <p:nvPr/>
        </p:nvGrpSpPr>
        <p:grpSpPr>
          <a:xfrm>
            <a:off x="7063105" y="2672715"/>
            <a:ext cx="360045" cy="2499995"/>
            <a:chOff x="0" y="0"/>
            <a:chExt cx="362" cy="1678"/>
          </a:xfrm>
        </p:grpSpPr>
        <p:sp>
          <p:nvSpPr>
            <p:cNvPr id="26639" name="Line 15"/>
            <p:cNvSpPr/>
            <p:nvPr/>
          </p:nvSpPr>
          <p:spPr>
            <a:xfrm>
              <a:off x="0" y="1678"/>
              <a:ext cx="362" cy="0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40" name="Line 16"/>
            <p:cNvSpPr/>
            <p:nvPr/>
          </p:nvSpPr>
          <p:spPr>
            <a:xfrm flipV="1">
              <a:off x="362" y="0"/>
              <a:ext cx="0" cy="167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6641" name="组合 26640"/>
          <p:cNvGrpSpPr/>
          <p:nvPr/>
        </p:nvGrpSpPr>
        <p:grpSpPr>
          <a:xfrm>
            <a:off x="6199505" y="3391535"/>
            <a:ext cx="396875" cy="1781175"/>
            <a:chOff x="0" y="0"/>
            <a:chExt cx="362" cy="1225"/>
          </a:xfrm>
        </p:grpSpPr>
        <p:sp>
          <p:nvSpPr>
            <p:cNvPr id="26642" name="Line 18"/>
            <p:cNvSpPr/>
            <p:nvPr/>
          </p:nvSpPr>
          <p:spPr>
            <a:xfrm>
              <a:off x="0" y="1225"/>
              <a:ext cx="362" cy="0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43" name="Line 19"/>
            <p:cNvSpPr/>
            <p:nvPr/>
          </p:nvSpPr>
          <p:spPr>
            <a:xfrm flipV="1">
              <a:off x="3" y="0"/>
              <a:ext cx="0" cy="1225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6644" name="组合 26643"/>
          <p:cNvGrpSpPr/>
          <p:nvPr/>
        </p:nvGrpSpPr>
        <p:grpSpPr>
          <a:xfrm>
            <a:off x="3552825" y="3362960"/>
            <a:ext cx="358775" cy="1945005"/>
            <a:chOff x="0" y="0"/>
            <a:chExt cx="362" cy="1225"/>
          </a:xfrm>
        </p:grpSpPr>
        <p:sp>
          <p:nvSpPr>
            <p:cNvPr id="26645" name="Line 30"/>
            <p:cNvSpPr/>
            <p:nvPr/>
          </p:nvSpPr>
          <p:spPr>
            <a:xfrm>
              <a:off x="0" y="1225"/>
              <a:ext cx="362" cy="0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46" name="Line 31"/>
            <p:cNvSpPr/>
            <p:nvPr/>
          </p:nvSpPr>
          <p:spPr>
            <a:xfrm flipV="1">
              <a:off x="3" y="0"/>
              <a:ext cx="0" cy="1225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6647" name="组合 26646"/>
          <p:cNvGrpSpPr/>
          <p:nvPr/>
        </p:nvGrpSpPr>
        <p:grpSpPr>
          <a:xfrm>
            <a:off x="4627880" y="2660015"/>
            <a:ext cx="245745" cy="2663825"/>
            <a:chOff x="0" y="0"/>
            <a:chExt cx="362" cy="1678"/>
          </a:xfrm>
        </p:grpSpPr>
        <p:sp>
          <p:nvSpPr>
            <p:cNvPr id="26648" name="Line 33"/>
            <p:cNvSpPr/>
            <p:nvPr/>
          </p:nvSpPr>
          <p:spPr>
            <a:xfrm>
              <a:off x="0" y="1678"/>
              <a:ext cx="362" cy="0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49" name="Line 34"/>
            <p:cNvSpPr/>
            <p:nvPr/>
          </p:nvSpPr>
          <p:spPr>
            <a:xfrm flipV="1">
              <a:off x="362" y="0"/>
              <a:ext cx="0" cy="167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6651" name="矩形 26650"/>
          <p:cNvSpPr/>
          <p:nvPr/>
        </p:nvSpPr>
        <p:spPr>
          <a:xfrm>
            <a:off x="1879600" y="1330960"/>
            <a:ext cx="1612900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接线方式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E:\01商乐\05区工作\04课题组\做ppt\19章 生活用电\图\19-1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665" y="1437640"/>
            <a:ext cx="6791325" cy="533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6"/>
          <p:cNvSpPr txBox="1"/>
          <p:nvPr/>
        </p:nvSpPr>
        <p:spPr>
          <a:xfrm>
            <a:off x="471170" y="918210"/>
            <a:ext cx="27749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</a:rPr>
              <a:t>．漏电保护器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:\01商乐\05区工作\04课题组\做ppt\19章 生活用电\图\19-1-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4525" y="1991360"/>
            <a:ext cx="6624320" cy="4392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矩形 24579"/>
          <p:cNvSpPr/>
          <p:nvPr/>
        </p:nvSpPr>
        <p:spPr>
          <a:xfrm>
            <a:off x="779780" y="3136265"/>
            <a:ext cx="37490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空气开关和漏电保护器在电路中分别起什么作用？这样安装有什么好处？</a:t>
            </a:r>
          </a:p>
        </p:txBody>
      </p:sp>
      <p:grpSp>
        <p:nvGrpSpPr>
          <p:cNvPr id="24581" name="组合 24580"/>
          <p:cNvGrpSpPr/>
          <p:nvPr/>
        </p:nvGrpSpPr>
        <p:grpSpPr>
          <a:xfrm>
            <a:off x="636100" y="1070928"/>
            <a:ext cx="2789555" cy="920750"/>
            <a:chOff x="-56" y="677"/>
            <a:chExt cx="2231" cy="580"/>
          </a:xfrm>
        </p:grpSpPr>
        <p:pic>
          <p:nvPicPr>
            <p:cNvPr id="24582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-56" y="677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3" name="文本框 24582"/>
            <p:cNvSpPr txBox="1"/>
            <p:nvPr/>
          </p:nvSpPr>
          <p:spPr>
            <a:xfrm>
              <a:off x="59" y="764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想一想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2"/>
          <p:cNvSpPr/>
          <p:nvPr/>
        </p:nvSpPr>
        <p:spPr>
          <a:xfrm>
            <a:off x="822325" y="2305050"/>
            <a:ext cx="4899025" cy="202016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</a:rPr>
              <a:t>由进户线、电能表、总开关、保险装置、用电器、导线等组成，了解各部分的作用。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56" name="TextBox 3"/>
          <p:cNvSpPr/>
          <p:nvPr/>
        </p:nvSpPr>
        <p:spPr>
          <a:xfrm>
            <a:off x="6639560" y="2197735"/>
            <a:ext cx="4074160" cy="2012214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．用试电笔可以辨别火线和零线，了解三线插头的使用与漏电保护器的作用。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3557" name="组合 23556"/>
          <p:cNvGrpSpPr/>
          <p:nvPr/>
        </p:nvGrpSpPr>
        <p:grpSpPr>
          <a:xfrm>
            <a:off x="240665" y="654050"/>
            <a:ext cx="2789555" cy="920750"/>
            <a:chOff x="0" y="0"/>
            <a:chExt cx="2231" cy="580"/>
          </a:xfrm>
        </p:grpSpPr>
        <p:pic>
          <p:nvPicPr>
            <p:cNvPr id="23558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9" name="文本框 23558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Rectangle 2"/>
          <p:cNvSpPr/>
          <p:nvPr/>
        </p:nvSpPr>
        <p:spPr>
          <a:xfrm>
            <a:off x="3545840" y="976630"/>
            <a:ext cx="8229600" cy="4584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家庭装修</a:t>
            </a:r>
            <a:r>
              <a:rPr lang="en-US" altLang="x-none" sz="2800" b="1">
                <a:latin typeface="Times New Roman" panose="02020603050405020304" pitchFamily="18" charset="0"/>
              </a:rPr>
              <a:t>—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布线</a:t>
            </a:r>
          </a:p>
        </p:txBody>
      </p:sp>
      <p:pic>
        <p:nvPicPr>
          <p:cNvPr id="4108" name="Picture 5" descr="room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114" y="1651635"/>
            <a:ext cx="7776845" cy="48240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10" name="组合 4109"/>
          <p:cNvGrpSpPr/>
          <p:nvPr/>
        </p:nvGrpSpPr>
        <p:grpSpPr>
          <a:xfrm>
            <a:off x="453390" y="623570"/>
            <a:ext cx="2789555" cy="920750"/>
            <a:chOff x="0" y="0"/>
            <a:chExt cx="2231" cy="580"/>
          </a:xfrm>
        </p:grpSpPr>
        <p:pic>
          <p:nvPicPr>
            <p:cNvPr id="4111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2" name="文本框 411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观　察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图片 37891"/>
          <p:cNvPicPr>
            <a:picLocks noChangeAspect="1"/>
          </p:cNvPicPr>
          <p:nvPr/>
        </p:nvPicPr>
        <p:blipFill>
          <a:blip r:embed="rId2"/>
          <a:srcRect b="6261"/>
          <a:stretch>
            <a:fillRect/>
          </a:stretch>
        </p:blipFill>
        <p:spPr>
          <a:xfrm>
            <a:off x="3553460" y="1351915"/>
            <a:ext cx="8690610" cy="4919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6"/>
          <p:cNvSpPr txBox="1"/>
          <p:nvPr/>
        </p:nvSpPr>
        <p:spPr>
          <a:xfrm>
            <a:off x="713105" y="2667000"/>
            <a:ext cx="320738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    由进户线、电能表、总开关、保险装置、用电器、导线等组成。</a:t>
            </a:r>
          </a:p>
        </p:txBody>
      </p:sp>
      <p:sp>
        <p:nvSpPr>
          <p:cNvPr id="37893" name="矩形 4"/>
          <p:cNvSpPr/>
          <p:nvPr/>
        </p:nvSpPr>
        <p:spPr>
          <a:xfrm>
            <a:off x="850900" y="763270"/>
            <a:ext cx="386588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一、家庭电路的组成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7"/>
          <p:cNvSpPr txBox="1"/>
          <p:nvPr/>
        </p:nvSpPr>
        <p:spPr>
          <a:xfrm>
            <a:off x="897890" y="718185"/>
            <a:ext cx="230378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</a:rPr>
              <a:t>．电能表</a:t>
            </a:r>
          </a:p>
        </p:txBody>
      </p:sp>
      <p:sp>
        <p:nvSpPr>
          <p:cNvPr id="36867" name="Text Box 18"/>
          <p:cNvSpPr txBox="1"/>
          <p:nvPr/>
        </p:nvSpPr>
        <p:spPr>
          <a:xfrm>
            <a:off x="868045" y="1336040"/>
            <a:ext cx="370205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</a:rPr>
              <a:t>）作用：</a:t>
            </a:r>
          </a:p>
        </p:txBody>
      </p:sp>
      <p:sp>
        <p:nvSpPr>
          <p:cNvPr id="36868" name="Text Box 19"/>
          <p:cNvSpPr txBox="1"/>
          <p:nvPr/>
        </p:nvSpPr>
        <p:spPr>
          <a:xfrm>
            <a:off x="897890" y="2966085"/>
            <a:ext cx="309562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</a:rPr>
              <a:t>）安装：</a:t>
            </a:r>
          </a:p>
        </p:txBody>
      </p:sp>
      <p:sp>
        <p:nvSpPr>
          <p:cNvPr id="36869" name="Rectangle 20"/>
          <p:cNvSpPr/>
          <p:nvPr/>
        </p:nvSpPr>
        <p:spPr>
          <a:xfrm>
            <a:off x="897890" y="1958340"/>
            <a:ext cx="4140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测量用电器消耗电能的多少。</a:t>
            </a:r>
          </a:p>
        </p:txBody>
      </p:sp>
      <p:sp>
        <p:nvSpPr>
          <p:cNvPr id="36870" name="Rectangle 21"/>
          <p:cNvSpPr/>
          <p:nvPr/>
        </p:nvSpPr>
        <p:spPr>
          <a:xfrm>
            <a:off x="897890" y="3613785"/>
            <a:ext cx="4140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安装在干路上，在总开关之前。</a:t>
            </a:r>
          </a:p>
        </p:txBody>
      </p:sp>
      <p:sp>
        <p:nvSpPr>
          <p:cNvPr id="36871" name="Text Box 27"/>
          <p:cNvSpPr txBox="1"/>
          <p:nvPr/>
        </p:nvSpPr>
        <p:spPr>
          <a:xfrm>
            <a:off x="897890" y="5306060"/>
            <a:ext cx="336740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123.4 </a:t>
            </a:r>
            <a:r>
              <a:rPr lang="en-US" altLang="x-none" sz="28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kw</a:t>
            </a:r>
            <a:r>
              <a:rPr lang="en-US" altLang="x-none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·</a:t>
            </a:r>
            <a:r>
              <a:rPr lang="en-US" altLang="x-none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altLang="x-none" sz="28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73" name="Text Box 19"/>
          <p:cNvSpPr txBox="1"/>
          <p:nvPr/>
        </p:nvSpPr>
        <p:spPr>
          <a:xfrm>
            <a:off x="883920" y="4712335"/>
            <a:ext cx="321754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</a:rPr>
              <a:t>）读数：</a:t>
            </a:r>
          </a:p>
        </p:txBody>
      </p:sp>
      <p:pic>
        <p:nvPicPr>
          <p:cNvPr id="36874" name="图片 36873" descr="}KEZ(UDOQZM[I4Y7NKP5KU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8490" y="718185"/>
            <a:ext cx="3686175" cy="568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E:\01商乐\05区工作\04课题组\做ppt\19章 生活用电\图\保险总开关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105" y="2446020"/>
            <a:ext cx="2006600" cy="336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 Box 17"/>
          <p:cNvSpPr txBox="1"/>
          <p:nvPr/>
        </p:nvSpPr>
        <p:spPr>
          <a:xfrm>
            <a:off x="717550" y="702945"/>
            <a:ext cx="230378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</a:rPr>
              <a:t>．总开关</a:t>
            </a:r>
          </a:p>
        </p:txBody>
      </p:sp>
      <p:sp>
        <p:nvSpPr>
          <p:cNvPr id="35844" name="Text Box 17"/>
          <p:cNvSpPr txBox="1"/>
          <p:nvPr/>
        </p:nvSpPr>
        <p:spPr>
          <a:xfrm>
            <a:off x="717550" y="1222375"/>
            <a:ext cx="8282305" cy="604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</a:rPr>
              <a:t>    串联在干路中，控制室内全部电路的通与断。                </a:t>
            </a:r>
          </a:p>
        </p:txBody>
      </p:sp>
      <p:pic>
        <p:nvPicPr>
          <p:cNvPr id="35845" name="图片 35844" descr="家庭配电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155" y="2259965"/>
            <a:ext cx="5003800" cy="3752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图片 358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665" y="2259965"/>
            <a:ext cx="5184775" cy="405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/>
          <p:nvPr/>
        </p:nvSpPr>
        <p:spPr>
          <a:xfrm>
            <a:off x="974090" y="826135"/>
            <a:ext cx="31178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</a:rPr>
              <a:t>．保险装置</a:t>
            </a:r>
          </a:p>
        </p:txBody>
      </p:sp>
      <p:sp>
        <p:nvSpPr>
          <p:cNvPr id="34819" name="Text Box 3"/>
          <p:cNvSpPr txBox="1"/>
          <p:nvPr/>
        </p:nvSpPr>
        <p:spPr>
          <a:xfrm>
            <a:off x="-302260" y="2172335"/>
            <a:ext cx="259270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①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</a:rPr>
              <a:t>作用：</a:t>
            </a:r>
          </a:p>
        </p:txBody>
      </p:sp>
      <p:sp>
        <p:nvSpPr>
          <p:cNvPr id="34820" name="Text Box 4"/>
          <p:cNvSpPr txBox="1"/>
          <p:nvPr/>
        </p:nvSpPr>
        <p:spPr>
          <a:xfrm>
            <a:off x="-302260" y="3043555"/>
            <a:ext cx="263080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②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</a:rPr>
              <a:t>材料：</a:t>
            </a:r>
          </a:p>
        </p:txBody>
      </p:sp>
      <p:sp>
        <p:nvSpPr>
          <p:cNvPr id="34821" name="Text Box 5"/>
          <p:cNvSpPr txBox="1"/>
          <p:nvPr/>
        </p:nvSpPr>
        <p:spPr>
          <a:xfrm>
            <a:off x="-302260" y="3891280"/>
            <a:ext cx="831723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③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</a:rPr>
              <a:t>注意：选用合适规格的保险丝，不能用铜丝</a:t>
            </a:r>
          </a:p>
          <a:p>
            <a:r>
              <a:rPr lang="zh-CN" altLang="en-US" sz="2800" b="1" dirty="0">
                <a:latin typeface="黑体" panose="02010609060101010101" pitchFamily="49" charset="-122"/>
              </a:rPr>
              <a:t>　　　　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</a:rPr>
              <a:t>或者铁丝代替。</a:t>
            </a:r>
          </a:p>
        </p:txBody>
      </p:sp>
      <p:sp>
        <p:nvSpPr>
          <p:cNvPr id="34822" name="Rectangle 6"/>
          <p:cNvSpPr/>
          <p:nvPr/>
        </p:nvSpPr>
        <p:spPr>
          <a:xfrm>
            <a:off x="1964690" y="2172335"/>
            <a:ext cx="59055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电路中电流过大时，保险丝熔断，自动切断电路，起到保护作用。</a:t>
            </a:r>
          </a:p>
        </p:txBody>
      </p:sp>
      <p:sp>
        <p:nvSpPr>
          <p:cNvPr id="34823" name="Rectangle 7"/>
          <p:cNvSpPr/>
          <p:nvPr/>
        </p:nvSpPr>
        <p:spPr>
          <a:xfrm>
            <a:off x="1966595" y="3026410"/>
            <a:ext cx="611949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由电阻率较大、熔点较低的铅锑合金制成。</a:t>
            </a:r>
          </a:p>
        </p:txBody>
      </p:sp>
      <p:grpSp>
        <p:nvGrpSpPr>
          <p:cNvPr id="34824" name="组合 34823"/>
          <p:cNvGrpSpPr/>
          <p:nvPr/>
        </p:nvGrpSpPr>
        <p:grpSpPr>
          <a:xfrm>
            <a:off x="8217535" y="939165"/>
            <a:ext cx="3187700" cy="2842895"/>
            <a:chOff x="0" y="0"/>
            <a:chExt cx="2008" cy="1791"/>
          </a:xfrm>
        </p:grpSpPr>
        <p:pic>
          <p:nvPicPr>
            <p:cNvPr id="34825" name="Picture 8" descr="保险盒"/>
            <p:cNvPicPr/>
            <p:nvPr/>
          </p:nvPicPr>
          <p:blipFill>
            <a:blip r:embed="rId3">
              <a:clrChange>
                <a:clrFrom>
                  <a:srgbClr val="FFFFCB"/>
                </a:clrFrom>
                <a:clrTo>
                  <a:srgbClr val="FFFFCB">
                    <a:alpha val="0"/>
                  </a:srgbClr>
                </a:clrTo>
              </a:clrChange>
            </a:blip>
            <a:srcRect t="23195" r="51344" b="23045"/>
            <a:stretch>
              <a:fillRect/>
            </a:stretch>
          </p:blipFill>
          <p:spPr>
            <a:xfrm>
              <a:off x="0" y="0"/>
              <a:ext cx="2008" cy="17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6" name="Text Box 9"/>
            <p:cNvSpPr txBox="1"/>
            <p:nvPr/>
          </p:nvSpPr>
          <p:spPr>
            <a:xfrm>
              <a:off x="2" y="1541"/>
              <a:ext cx="154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插入式保险盒</a:t>
              </a:r>
            </a:p>
          </p:txBody>
        </p:sp>
      </p:grpSp>
      <p:sp>
        <p:nvSpPr>
          <p:cNvPr id="34827" name="Text Box 12"/>
          <p:cNvSpPr txBox="1"/>
          <p:nvPr/>
        </p:nvSpPr>
        <p:spPr>
          <a:xfrm>
            <a:off x="6050915" y="6422390"/>
            <a:ext cx="196405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保险丝</a:t>
            </a:r>
          </a:p>
        </p:txBody>
      </p:sp>
      <p:pic>
        <p:nvPicPr>
          <p:cNvPr id="34828" name="Picture 2" descr="E:\01商乐\05区工作\04课题组\做ppt\19章 生活用电\图\保险盒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710" y="4010660"/>
            <a:ext cx="3213100" cy="243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/>
          <p:nvPr/>
        </p:nvSpPr>
        <p:spPr>
          <a:xfrm>
            <a:off x="6884670" y="5881370"/>
            <a:ext cx="20161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空气开关</a:t>
            </a:r>
          </a:p>
        </p:txBody>
      </p:sp>
      <p:pic>
        <p:nvPicPr>
          <p:cNvPr id="33795" name="Picture 10" descr="rsabb2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320" y="2893695"/>
            <a:ext cx="2328545" cy="2986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Text Box 2"/>
          <p:cNvSpPr txBox="1"/>
          <p:nvPr/>
        </p:nvSpPr>
        <p:spPr>
          <a:xfrm>
            <a:off x="1247140" y="718820"/>
            <a:ext cx="31178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</a:rPr>
              <a:t>．保险装置</a:t>
            </a:r>
          </a:p>
        </p:txBody>
      </p:sp>
      <p:sp>
        <p:nvSpPr>
          <p:cNvPr id="33797" name="Text Box 2"/>
          <p:cNvSpPr txBox="1"/>
          <p:nvPr/>
        </p:nvSpPr>
        <p:spPr>
          <a:xfrm>
            <a:off x="1247140" y="1238250"/>
            <a:ext cx="817245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    现在新建居民楼电路中的保险装置一般采用空气开关，空气开关安装在电能表后，当电路中的电流过大时，空气开关自动断开，切断电路，俗称跳闸。</a:t>
            </a:r>
          </a:p>
        </p:txBody>
      </p:sp>
      <p:pic>
        <p:nvPicPr>
          <p:cNvPr id="33799" name="图片 33798" descr="`98R$2RPNNEENX~4)]}OOY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665" y="2785745"/>
            <a:ext cx="3816350" cy="3681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6"/>
          <p:cNvSpPr txBox="1"/>
          <p:nvPr/>
        </p:nvSpPr>
        <p:spPr>
          <a:xfrm>
            <a:off x="6595745" y="1595755"/>
            <a:ext cx="115062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72" name="Text Box 37"/>
          <p:cNvSpPr txBox="1"/>
          <p:nvPr/>
        </p:nvSpPr>
        <p:spPr>
          <a:xfrm>
            <a:off x="6558915" y="2243455"/>
            <a:ext cx="122237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零线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73" name="Text Box 38"/>
          <p:cNvSpPr txBox="1"/>
          <p:nvPr/>
        </p:nvSpPr>
        <p:spPr>
          <a:xfrm>
            <a:off x="6487795" y="3324860"/>
            <a:ext cx="15113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大地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75" name="矩形 38"/>
          <p:cNvSpPr/>
          <p:nvPr/>
        </p:nvSpPr>
        <p:spPr>
          <a:xfrm>
            <a:off x="2203450" y="5271135"/>
            <a:ext cx="317817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</a:rPr>
              <a:t>　　用试电笔！</a:t>
            </a:r>
            <a:endParaRPr lang="zh-CN" altLang="en-US" sz="28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grpSp>
        <p:nvGrpSpPr>
          <p:cNvPr id="32776" name="组合 32775"/>
          <p:cNvGrpSpPr/>
          <p:nvPr/>
        </p:nvGrpSpPr>
        <p:grpSpPr>
          <a:xfrm>
            <a:off x="7999095" y="3267710"/>
            <a:ext cx="3765550" cy="3337560"/>
            <a:chOff x="0" y="0"/>
            <a:chExt cx="2362" cy="1680"/>
          </a:xfrm>
        </p:grpSpPr>
        <p:pic>
          <p:nvPicPr>
            <p:cNvPr id="32777" name="Picture 3" descr="E:\01商乐\05区工作\04课题组\做ppt\19章 生活用电\图\测电笔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362" cy="1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8" name="矩形 41"/>
            <p:cNvSpPr/>
            <p:nvPr/>
          </p:nvSpPr>
          <p:spPr>
            <a:xfrm>
              <a:off x="416" y="1270"/>
              <a:ext cx="990" cy="1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黑体" panose="02010609060101010101" pitchFamily="49" charset="-122"/>
                </a:rPr>
                <a:t>试电笔</a:t>
              </a:r>
              <a:endParaRPr lang="zh-CN" altLang="en-US" dirty="0">
                <a:solidFill>
                  <a:schemeClr val="tx2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2779" name="组合 32778"/>
          <p:cNvGrpSpPr/>
          <p:nvPr/>
        </p:nvGrpSpPr>
        <p:grpSpPr>
          <a:xfrm>
            <a:off x="871220" y="1848485"/>
            <a:ext cx="5940425" cy="1908175"/>
            <a:chOff x="0" y="0"/>
            <a:chExt cx="3742" cy="1202"/>
          </a:xfrm>
        </p:grpSpPr>
        <p:sp>
          <p:nvSpPr>
            <p:cNvPr id="32780" name="Text Box 17"/>
            <p:cNvSpPr txBox="1"/>
            <p:nvPr/>
          </p:nvSpPr>
          <p:spPr>
            <a:xfrm>
              <a:off x="2721" y="635"/>
              <a:ext cx="52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x-none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0 V</a:t>
              </a:r>
              <a:endParaRPr lang="en-US" altLang="x-none" sz="28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781" name="Text Box 18"/>
            <p:cNvSpPr txBox="1"/>
            <p:nvPr/>
          </p:nvSpPr>
          <p:spPr>
            <a:xfrm>
              <a:off x="839" y="567"/>
              <a:ext cx="67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x-none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220 V</a:t>
              </a:r>
              <a:endParaRPr lang="en-US" altLang="x-none" sz="28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782" name="Line 21"/>
            <p:cNvSpPr/>
            <p:nvPr/>
          </p:nvSpPr>
          <p:spPr>
            <a:xfrm>
              <a:off x="90" y="0"/>
              <a:ext cx="3516" cy="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3" name="Line 22"/>
            <p:cNvSpPr/>
            <p:nvPr/>
          </p:nvSpPr>
          <p:spPr>
            <a:xfrm flipV="1">
              <a:off x="113" y="431"/>
              <a:ext cx="3493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4" name="Line 39"/>
            <p:cNvSpPr/>
            <p:nvPr/>
          </p:nvSpPr>
          <p:spPr>
            <a:xfrm>
              <a:off x="363" y="0"/>
              <a:ext cx="0" cy="43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32785" name="Line 40"/>
            <p:cNvSpPr/>
            <p:nvPr/>
          </p:nvSpPr>
          <p:spPr>
            <a:xfrm>
              <a:off x="1474" y="0"/>
              <a:ext cx="0" cy="1157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32786" name="Line 41"/>
            <p:cNvSpPr/>
            <p:nvPr/>
          </p:nvSpPr>
          <p:spPr>
            <a:xfrm>
              <a:off x="2699" y="431"/>
              <a:ext cx="0" cy="726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32787" name="Text Box 42"/>
            <p:cNvSpPr txBox="1"/>
            <p:nvPr/>
          </p:nvSpPr>
          <p:spPr>
            <a:xfrm>
              <a:off x="363" y="68"/>
              <a:ext cx="76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x-none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220 V</a:t>
              </a:r>
              <a:endParaRPr lang="en-US" altLang="x-none" sz="28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32788" name="组合 32787"/>
            <p:cNvGrpSpPr/>
            <p:nvPr/>
          </p:nvGrpSpPr>
          <p:grpSpPr>
            <a:xfrm>
              <a:off x="0" y="1134"/>
              <a:ext cx="3742" cy="68"/>
              <a:chOff x="0" y="0"/>
              <a:chExt cx="2925" cy="68"/>
            </a:xfrm>
          </p:grpSpPr>
          <p:sp>
            <p:nvSpPr>
              <p:cNvPr id="32789" name="矩形 32788"/>
              <p:cNvSpPr/>
              <p:nvPr/>
            </p:nvSpPr>
            <p:spPr>
              <a:xfrm>
                <a:off x="0" y="0"/>
                <a:ext cx="2925" cy="68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CC66"/>
                </a:bgClr>
              </a:patt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0" name="直接连接符 32789"/>
              <p:cNvSpPr/>
              <p:nvPr/>
            </p:nvSpPr>
            <p:spPr>
              <a:xfrm>
                <a:off x="22" y="0"/>
                <a:ext cx="290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2791" name="矩形 32790"/>
          <p:cNvSpPr/>
          <p:nvPr/>
        </p:nvSpPr>
        <p:spPr>
          <a:xfrm>
            <a:off x="186690" y="4261485"/>
            <a:ext cx="4470400" cy="5187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如何辨别火线和零线？</a:t>
            </a:r>
          </a:p>
        </p:txBody>
      </p:sp>
      <p:sp>
        <p:nvSpPr>
          <p:cNvPr id="32792" name="矩形 4"/>
          <p:cNvSpPr/>
          <p:nvPr/>
        </p:nvSpPr>
        <p:spPr>
          <a:xfrm>
            <a:off x="223520" y="808990"/>
            <a:ext cx="304990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二、火线和零线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/>
          <p:nvPr/>
        </p:nvSpPr>
        <p:spPr>
          <a:xfrm>
            <a:off x="494665" y="1544320"/>
            <a:ext cx="493268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</a:rPr>
              <a:t>．试电笔</a:t>
            </a:r>
          </a:p>
        </p:txBody>
      </p:sp>
      <p:sp>
        <p:nvSpPr>
          <p:cNvPr id="31747" name="Text Box 3"/>
          <p:cNvSpPr txBox="1"/>
          <p:nvPr/>
        </p:nvSpPr>
        <p:spPr>
          <a:xfrm>
            <a:off x="494665" y="2084070"/>
            <a:ext cx="630110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</a:rPr>
              <a:t>作用：辨别火线和零线。</a:t>
            </a:r>
          </a:p>
        </p:txBody>
      </p:sp>
      <p:sp>
        <p:nvSpPr>
          <p:cNvPr id="31749" name="Text Box 3"/>
          <p:cNvSpPr txBox="1"/>
          <p:nvPr/>
        </p:nvSpPr>
        <p:spPr>
          <a:xfrm>
            <a:off x="494665" y="2588895"/>
            <a:ext cx="34925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</a:rPr>
              <a:t>构造：</a:t>
            </a:r>
          </a:p>
        </p:txBody>
      </p:sp>
      <p:grpSp>
        <p:nvGrpSpPr>
          <p:cNvPr id="31750" name="组合 31749"/>
          <p:cNvGrpSpPr/>
          <p:nvPr/>
        </p:nvGrpSpPr>
        <p:grpSpPr>
          <a:xfrm>
            <a:off x="5735955" y="1220470"/>
            <a:ext cx="6578600" cy="2066925"/>
            <a:chOff x="0" y="0"/>
            <a:chExt cx="4144" cy="1302"/>
          </a:xfrm>
        </p:grpSpPr>
        <p:pic>
          <p:nvPicPr>
            <p:cNvPr id="31751" name="图片 31750"/>
            <p:cNvPicPr preferRelativeResize="0"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04"/>
              <a:ext cx="3856" cy="8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2" name="Text Box 11"/>
            <p:cNvSpPr txBox="1"/>
            <p:nvPr/>
          </p:nvSpPr>
          <p:spPr>
            <a:xfrm>
              <a:off x="930" y="23"/>
              <a:ext cx="73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Tahoma" panose="020B0604030504040204" pitchFamily="34" charset="0"/>
                </a:rPr>
                <a:t>氖管</a:t>
              </a:r>
            </a:p>
          </p:txBody>
        </p:sp>
        <p:sp>
          <p:nvSpPr>
            <p:cNvPr id="31753" name="Text Box 7"/>
            <p:cNvSpPr txBox="1"/>
            <p:nvPr/>
          </p:nvSpPr>
          <p:spPr>
            <a:xfrm>
              <a:off x="1928" y="0"/>
              <a:ext cx="59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Tahoma" panose="020B0604030504040204" pitchFamily="34" charset="0"/>
                </a:rPr>
                <a:t>电阻</a:t>
              </a:r>
            </a:p>
          </p:txBody>
        </p:sp>
        <p:sp>
          <p:nvSpPr>
            <p:cNvPr id="31754" name="Text Box 3"/>
            <p:cNvSpPr txBox="1"/>
            <p:nvPr/>
          </p:nvSpPr>
          <p:spPr>
            <a:xfrm>
              <a:off x="2903" y="975"/>
              <a:ext cx="12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Tahoma" panose="020B0604030504040204" pitchFamily="34" charset="0"/>
                </a:rPr>
                <a:t>笔尖金属体</a:t>
              </a:r>
            </a:p>
          </p:txBody>
        </p:sp>
        <p:sp>
          <p:nvSpPr>
            <p:cNvPr id="31755" name="Text Box 19"/>
            <p:cNvSpPr txBox="1"/>
            <p:nvPr/>
          </p:nvSpPr>
          <p:spPr>
            <a:xfrm>
              <a:off x="45" y="953"/>
              <a:ext cx="140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Tahoma" panose="020B0604030504040204" pitchFamily="34" charset="0"/>
                </a:rPr>
                <a:t>笔尾金属体</a:t>
              </a:r>
            </a:p>
          </p:txBody>
        </p:sp>
        <p:sp>
          <p:nvSpPr>
            <p:cNvPr id="31756" name="Text Box 15"/>
            <p:cNvSpPr txBox="1"/>
            <p:nvPr/>
          </p:nvSpPr>
          <p:spPr>
            <a:xfrm>
              <a:off x="204" y="91"/>
              <a:ext cx="62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Tahoma" panose="020B0604030504040204" pitchFamily="34" charset="0"/>
                </a:rPr>
                <a:t>弹簧</a:t>
              </a:r>
            </a:p>
          </p:txBody>
        </p:sp>
        <p:sp>
          <p:nvSpPr>
            <p:cNvPr id="31757" name="直接连接符 31756"/>
            <p:cNvSpPr/>
            <p:nvPr/>
          </p:nvSpPr>
          <p:spPr>
            <a:xfrm>
              <a:off x="771" y="363"/>
              <a:ext cx="272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58" name="直接连接符 31757"/>
            <p:cNvSpPr/>
            <p:nvPr/>
          </p:nvSpPr>
          <p:spPr>
            <a:xfrm flipH="1">
              <a:off x="544" y="771"/>
              <a:ext cx="114" cy="25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59" name="直接连接符 31758"/>
            <p:cNvSpPr/>
            <p:nvPr/>
          </p:nvSpPr>
          <p:spPr>
            <a:xfrm>
              <a:off x="3493" y="680"/>
              <a:ext cx="136" cy="29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31760" name="图片 31759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080" y="3776345"/>
            <a:ext cx="5358130" cy="2005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1" name="图片 31760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355" y="3816350"/>
            <a:ext cx="5419725" cy="196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62" name="矩形 4"/>
          <p:cNvSpPr/>
          <p:nvPr/>
        </p:nvSpPr>
        <p:spPr>
          <a:xfrm>
            <a:off x="494665" y="687070"/>
            <a:ext cx="304990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二、火线和零线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Microsoft Office PowerPoint</Application>
  <PresentationFormat>自定义</PresentationFormat>
  <Paragraphs>72</Paragraphs>
  <Slides>18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2013-07-01T03:05:00Z</dcterms:created>
  <dcterms:modified xsi:type="dcterms:W3CDTF">2020-03-03T01:33:56Z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